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a Hamah Alfidaa" panose="020B0604020202020204" charset="-78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Computer Says No" panose="020B0604020202020204" charset="0"/>
      <p:regular r:id="rId29"/>
    </p:embeddedFont>
    <p:embeddedFont>
      <p:font typeface="Open Sauce" panose="020B0604020202020204" charset="0"/>
      <p:regular r:id="rId30"/>
    </p:embeddedFont>
    <p:embeddedFont>
      <p:font typeface="Open Sauce Light" panose="020B0604020202020204" charset="0"/>
      <p:regular r:id="rId31"/>
    </p:embeddedFont>
    <p:embeddedFont>
      <p:font typeface="Open Sauce Medium" panose="020B0604020202020204" charset="0"/>
      <p:regular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 Light" panose="00000400000000000000" pitchFamily="2" charset="0"/>
      <p:regular r:id="rId37"/>
      <p:italic r:id="rId38"/>
    </p:embeddedFont>
    <p:embeddedFont>
      <p:font typeface="TT Chocolates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10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5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1274" y="3213787"/>
            <a:ext cx="884272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43"/>
              </a:lnSpc>
              <a:spcBef>
                <a:spcPct val="0"/>
              </a:spcBef>
            </a:pPr>
            <a:r>
              <a:rPr lang="en-US" sz="14504" dirty="0">
                <a:solidFill>
                  <a:schemeClr val="bg1"/>
                </a:solidFill>
                <a:latin typeface="Computer Says No"/>
              </a:rPr>
              <a:t>SMART TRAFFIC MANAGEMENT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83796" y="8934767"/>
            <a:ext cx="43161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By  Alex Gyawali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6024">
        <p159:morph option="byObject"/>
      </p:transition>
    </mc:Choice>
    <mc:Fallback>
      <p:transition spd="slow" advTm="602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368892"/>
            <a:ext cx="2097071" cy="108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2999">
                <a:solidFill>
                  <a:srgbClr val="FFFFFF"/>
                </a:solidFill>
                <a:latin typeface="Open Sauce Light"/>
              </a:rPr>
              <a:t>Data Aquisition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4464" y="3058791"/>
            <a:ext cx="226554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160">
                <a:solidFill>
                  <a:srgbClr val="FFFFFF"/>
                </a:solidFill>
                <a:latin typeface="Open Sauce"/>
              </a:rPr>
              <a:t>Step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3121" y="5596085"/>
            <a:ext cx="226554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160">
                <a:solidFill>
                  <a:srgbClr val="FFFFFF"/>
                </a:solidFill>
                <a:latin typeface="Open Sauce"/>
              </a:rPr>
              <a:t>Step </a:t>
            </a:r>
            <a:r>
              <a:rPr lang="en-US" sz="5000" spc="160">
                <a:solidFill>
                  <a:srgbClr val="FFFFFF"/>
                </a:solidFill>
                <a:latin typeface="Open Sauce Medium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78457" y="2892952"/>
            <a:ext cx="226554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160">
                <a:solidFill>
                  <a:srgbClr val="FFFFFF"/>
                </a:solidFill>
                <a:latin typeface="Open Sauce"/>
              </a:rPr>
              <a:t>Step </a:t>
            </a:r>
            <a:r>
              <a:rPr lang="en-US" sz="5000" spc="160">
                <a:solidFill>
                  <a:srgbClr val="FFFFFF"/>
                </a:solidFill>
                <a:latin typeface="Open Sauce Medium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42489" y="5596085"/>
            <a:ext cx="226554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160">
                <a:solidFill>
                  <a:srgbClr val="FFFFFF"/>
                </a:solidFill>
                <a:latin typeface="Open Sauce"/>
              </a:rPr>
              <a:t>Step 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3121" y="7084528"/>
            <a:ext cx="2479846" cy="108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Data Transmission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11251" y="3826173"/>
            <a:ext cx="2453566" cy="16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8"/>
              </a:lnSpc>
            </a:pPr>
            <a:r>
              <a:rPr lang="en-US" sz="3005">
                <a:solidFill>
                  <a:srgbClr val="FFFFFF"/>
                </a:solidFill>
                <a:latin typeface="Open Sauce Light"/>
              </a:rPr>
              <a:t>Data process</a:t>
            </a:r>
          </a:p>
          <a:p>
            <a:pPr algn="ctr">
              <a:lnSpc>
                <a:spcPts val="4418"/>
              </a:lnSpc>
            </a:pPr>
            <a:r>
              <a:rPr lang="en-US" sz="3005">
                <a:solidFill>
                  <a:srgbClr val="FFFFFF"/>
                </a:solidFill>
                <a:latin typeface="Open Sauce Light"/>
              </a:rPr>
              <a:t>and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26725" y="6865634"/>
            <a:ext cx="2097071" cy="1122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3099">
                <a:solidFill>
                  <a:srgbClr val="FFFFFF"/>
                </a:solidFill>
                <a:latin typeface="Open Sauce Light"/>
              </a:rPr>
              <a:t>Data analyzation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58938" y="2759601"/>
            <a:ext cx="204787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5F5F5"/>
                </a:solidFill>
                <a:latin typeface="Open Sauce"/>
              </a:rPr>
              <a:t>Step 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65940" y="4117535"/>
            <a:ext cx="37528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Open Sauce"/>
              </a:rPr>
              <a:t>Data visualization 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5F5F5"/>
                </a:solidFill>
                <a:latin typeface="Open Sauce"/>
              </a:rPr>
              <a:t>and decision making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84270" y="303206"/>
            <a:ext cx="377190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Steps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48477">
        <p159:morph option="byObject"/>
      </p:transition>
    </mc:Choice>
    <mc:Fallback>
      <p:transition spd="slow" advTm="4847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308915" y="-8391979"/>
            <a:ext cx="19564260" cy="13895933"/>
          </a:xfrm>
          <a:custGeom>
            <a:avLst/>
            <a:gdLst/>
            <a:ahLst/>
            <a:cxnLst/>
            <a:rect l="l" t="t" r="r" b="b"/>
            <a:pathLst>
              <a:path w="19564260" h="13895933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07588" flipH="1">
            <a:off x="16507770" y="3304728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4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4" y="4835567"/>
                </a:lnTo>
                <a:lnTo>
                  <a:pt x="556764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05440" y="5143500"/>
            <a:ext cx="1028064" cy="1545217"/>
            <a:chOff x="0" y="0"/>
            <a:chExt cx="1370752" cy="2060289"/>
          </a:xfrm>
        </p:grpSpPr>
        <p:sp>
          <p:nvSpPr>
            <p:cNvPr id="6" name="Freeform 6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35276" y="5219025"/>
            <a:ext cx="1028064" cy="1545217"/>
            <a:chOff x="0" y="0"/>
            <a:chExt cx="1370752" cy="2060289"/>
          </a:xfrm>
        </p:grpSpPr>
        <p:sp>
          <p:nvSpPr>
            <p:cNvPr id="9" name="Freeform 9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05537" y="1741662"/>
            <a:ext cx="12076925" cy="174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3952">
                <a:solidFill>
                  <a:srgbClr val="FFFFFF"/>
                </a:solidFill>
                <a:latin typeface="Ara Hamah Alfidaa"/>
              </a:rPr>
              <a:t>Data acquisition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35276" y="6810640"/>
            <a:ext cx="5154046" cy="73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2"/>
              </a:lnSpc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Detect the denisty of vehicles traveling</a:t>
            </a:r>
          </a:p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down the road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8098" y="5640322"/>
            <a:ext cx="4185794" cy="6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2"/>
              </a:lnSpc>
            </a:pPr>
            <a:r>
              <a:rPr lang="en-US" sz="3559">
                <a:solidFill>
                  <a:srgbClr val="FFFFFF"/>
                </a:solidFill>
                <a:latin typeface="Open Sauce"/>
              </a:rPr>
              <a:t>Ultrasonic Sensors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5440" y="6810640"/>
            <a:ext cx="5154046" cy="73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2"/>
              </a:lnSpc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Detect the presence of vehicles standing </a:t>
            </a:r>
          </a:p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 and waiting in lines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72890" y="5655837"/>
            <a:ext cx="4222781" cy="604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3"/>
              </a:lnSpc>
            </a:pPr>
            <a:r>
              <a:rPr lang="en-US" sz="3559">
                <a:solidFill>
                  <a:srgbClr val="FFFFFF"/>
                </a:solidFill>
                <a:latin typeface="Open Sauce"/>
              </a:rPr>
              <a:t>PIR</a:t>
            </a:r>
          </a:p>
        </p:txBody>
      </p:sp>
      <p:sp>
        <p:nvSpPr>
          <p:cNvPr id="16" name="Freeform 16"/>
          <p:cNvSpPr/>
          <p:nvPr/>
        </p:nvSpPr>
        <p:spPr>
          <a:xfrm rot="-607588" flipH="1">
            <a:off x="-2078383" y="216595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875290" y="5219025"/>
            <a:ext cx="1028064" cy="1545217"/>
            <a:chOff x="0" y="0"/>
            <a:chExt cx="1370752" cy="2060289"/>
          </a:xfrm>
        </p:grpSpPr>
        <p:sp>
          <p:nvSpPr>
            <p:cNvPr id="18" name="Freeform 18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091045" y="5027298"/>
            <a:ext cx="4509863" cy="1862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2"/>
              </a:lnSpc>
            </a:pPr>
            <a:r>
              <a:rPr lang="en-US" sz="3559">
                <a:solidFill>
                  <a:srgbClr val="FFFFFF"/>
                </a:solidFill>
                <a:latin typeface="Open Sauce"/>
              </a:rPr>
              <a:t>High speed camera mixed with machine learning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95671" y="6956081"/>
            <a:ext cx="5154046" cy="73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Capture images of vehicles over speeding and accidents as well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1505">
        <p159:morph option="byObject"/>
      </p:transition>
    </mc:Choice>
    <mc:Fallback>
      <p:transition spd="slow" advTm="2150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223030" y="-8660426"/>
            <a:ext cx="19564260" cy="13803926"/>
          </a:xfrm>
          <a:custGeom>
            <a:avLst/>
            <a:gdLst/>
            <a:ahLst/>
            <a:cxnLst/>
            <a:rect l="l" t="t" r="r" b="b"/>
            <a:pathLst>
              <a:path w="19564260" h="13803926">
                <a:moveTo>
                  <a:pt x="0" y="0"/>
                </a:moveTo>
                <a:lnTo>
                  <a:pt x="19564260" y="0"/>
                </a:lnTo>
                <a:lnTo>
                  <a:pt x="19564260" y="13803926"/>
                </a:lnTo>
                <a:lnTo>
                  <a:pt x="0" y="13803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t="-666"/>
            </a:stretch>
          </a:blipFill>
        </p:spPr>
      </p:sp>
      <p:sp>
        <p:nvSpPr>
          <p:cNvPr id="4" name="Freeform 4"/>
          <p:cNvSpPr/>
          <p:nvPr/>
        </p:nvSpPr>
        <p:spPr>
          <a:xfrm rot="-607588" flipH="1">
            <a:off x="15837912" y="3288996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05440" y="4370892"/>
            <a:ext cx="1028064" cy="1545217"/>
            <a:chOff x="0" y="0"/>
            <a:chExt cx="1370752" cy="2060289"/>
          </a:xfrm>
        </p:grpSpPr>
        <p:sp>
          <p:nvSpPr>
            <p:cNvPr id="6" name="Freeform 6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44109" y="4179986"/>
            <a:ext cx="1028064" cy="1545217"/>
            <a:chOff x="0" y="0"/>
            <a:chExt cx="1370752" cy="2060289"/>
          </a:xfrm>
        </p:grpSpPr>
        <p:sp>
          <p:nvSpPr>
            <p:cNvPr id="9" name="Freeform 9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05537" y="1741662"/>
            <a:ext cx="12076925" cy="174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3952">
                <a:solidFill>
                  <a:srgbClr val="FFFFFF"/>
                </a:solidFill>
                <a:latin typeface="Ara Hamah Alfidaa"/>
              </a:rPr>
              <a:t>Data transmission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21833" y="4488230"/>
            <a:ext cx="4185794" cy="123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3"/>
              </a:lnSpc>
            </a:pPr>
            <a:r>
              <a:rPr lang="en-US" sz="3559">
                <a:solidFill>
                  <a:srgbClr val="FFFFFF"/>
                </a:solidFill>
                <a:latin typeface="Open Sauce"/>
              </a:rPr>
              <a:t>Mode of transmission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8514" y="6146337"/>
            <a:ext cx="5154046" cy="158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2"/>
              </a:lnSpc>
            </a:pPr>
            <a:r>
              <a:rPr lang="en-US" sz="3008" spc="24">
                <a:solidFill>
                  <a:srgbClr val="FFFFFF"/>
                </a:solidFill>
                <a:latin typeface="TT Chocolates"/>
              </a:rPr>
              <a:t>Wi-Fi , Bluetooth, Fiber Optics</a:t>
            </a:r>
          </a:p>
          <a:p>
            <a:pPr>
              <a:lnSpc>
                <a:spcPts val="4212"/>
              </a:lnSpc>
              <a:spcBef>
                <a:spcPct val="0"/>
              </a:spcBef>
            </a:pPr>
            <a:r>
              <a:rPr lang="en-US" sz="3008" spc="24">
                <a:solidFill>
                  <a:srgbClr val="FFFFFF"/>
                </a:solidFill>
                <a:latin typeface="TT Chocolates"/>
              </a:rPr>
              <a:t>Ethernet cable , Satalite , Radioi Waves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10323" y="4541052"/>
            <a:ext cx="2691679" cy="6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2"/>
              </a:lnSpc>
            </a:pPr>
            <a:r>
              <a:rPr lang="en-US" sz="3559">
                <a:solidFill>
                  <a:srgbClr val="FFFFFF"/>
                </a:solidFill>
                <a:latin typeface="Open Sauce"/>
              </a:rPr>
              <a:t>Devices</a:t>
            </a:r>
          </a:p>
        </p:txBody>
      </p:sp>
      <p:sp>
        <p:nvSpPr>
          <p:cNvPr id="15" name="Freeform 15"/>
          <p:cNvSpPr/>
          <p:nvPr/>
        </p:nvSpPr>
        <p:spPr>
          <a:xfrm rot="-607588" flipH="1">
            <a:off x="-2078383" y="216595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644109" y="6146337"/>
            <a:ext cx="5154046" cy="104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2"/>
              </a:lnSpc>
              <a:spcBef>
                <a:spcPct val="0"/>
              </a:spcBef>
            </a:pPr>
            <a:r>
              <a:rPr lang="en-US" sz="3008" spc="24">
                <a:solidFill>
                  <a:srgbClr val="FFFFFF"/>
                </a:solidFill>
                <a:latin typeface="TT Chocolates"/>
              </a:rPr>
              <a:t>Rasberry - Pi , Arduinos , Micro computers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05160" y="4179986"/>
            <a:ext cx="1028064" cy="1545217"/>
            <a:chOff x="0" y="0"/>
            <a:chExt cx="1370752" cy="2060289"/>
          </a:xfrm>
        </p:grpSpPr>
        <p:sp>
          <p:nvSpPr>
            <p:cNvPr id="18" name="Freeform 18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318974" y="4541052"/>
            <a:ext cx="3106352" cy="6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2"/>
              </a:lnSpc>
            </a:pPr>
            <a:r>
              <a:rPr lang="en-US" sz="3559">
                <a:solidFill>
                  <a:srgbClr val="FFFFFF"/>
                </a:solidFill>
                <a:latin typeface="Open Sauce"/>
              </a:rPr>
              <a:t>Destination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05254" y="6146337"/>
            <a:ext cx="5154046" cy="104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2"/>
              </a:lnSpc>
              <a:spcBef>
                <a:spcPct val="0"/>
              </a:spcBef>
            </a:pPr>
            <a:r>
              <a:rPr lang="en-US" sz="3008" spc="24">
                <a:solidFill>
                  <a:srgbClr val="FFFFFF"/>
                </a:solidFill>
                <a:latin typeface="TT Chocolates"/>
              </a:rPr>
              <a:t>Main serve or cloud platform storage device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308915" y="-8391979"/>
            <a:ext cx="19564260" cy="13895933"/>
          </a:xfrm>
          <a:custGeom>
            <a:avLst/>
            <a:gdLst/>
            <a:ahLst/>
            <a:cxnLst/>
            <a:rect l="l" t="t" r="r" b="b"/>
            <a:pathLst>
              <a:path w="19564260" h="13895933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07588" flipH="1">
            <a:off x="15837912" y="3288996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14668" y="4952595"/>
            <a:ext cx="1028064" cy="1545217"/>
            <a:chOff x="0" y="0"/>
            <a:chExt cx="1370752" cy="2060289"/>
          </a:xfrm>
        </p:grpSpPr>
        <p:sp>
          <p:nvSpPr>
            <p:cNvPr id="6" name="Freeform 6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57132" y="4731345"/>
            <a:ext cx="1028064" cy="1545217"/>
            <a:chOff x="0" y="0"/>
            <a:chExt cx="1370752" cy="2060289"/>
          </a:xfrm>
        </p:grpSpPr>
        <p:sp>
          <p:nvSpPr>
            <p:cNvPr id="9" name="Freeform 9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32701" y="1572869"/>
            <a:ext cx="12076925" cy="287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77"/>
              </a:lnSpc>
            </a:pPr>
            <a:r>
              <a:rPr lang="en-US" sz="11952">
                <a:solidFill>
                  <a:srgbClr val="FFFFFF"/>
                </a:solidFill>
                <a:latin typeface="Ara Hamah Alfidaa"/>
              </a:rPr>
              <a:t>Data processing and managemenyt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4022" y="6841668"/>
            <a:ext cx="5154046" cy="73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Use of Ai and computers to organize , seperate and decode the data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8098" y="5218581"/>
            <a:ext cx="4185794" cy="87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2"/>
              </a:lnSpc>
            </a:pPr>
            <a:r>
              <a:rPr lang="en-US" sz="5059">
                <a:solidFill>
                  <a:srgbClr val="FFFFFF"/>
                </a:solidFill>
                <a:latin typeface="Ara Hamah Alfidaa"/>
              </a:rPr>
              <a:t>Cloud storage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5440" y="6635201"/>
            <a:ext cx="5154046" cy="147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2"/>
              </a:lnSpc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 Infrastructure : Uses hosting platforms such as google cloud server or aws or azure </a:t>
            </a:r>
          </a:p>
          <a:p>
            <a:pPr>
              <a:lnSpc>
                <a:spcPts val="2952"/>
              </a:lnSpc>
            </a:pPr>
            <a:endParaRPr lang="en-US" sz="2108" spc="16">
              <a:solidFill>
                <a:srgbClr val="FFFFFF"/>
              </a:solidFill>
              <a:latin typeface="TT Chocolates"/>
            </a:endParaRPr>
          </a:p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Servers: Oracle or MySQL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39642" y="4789331"/>
            <a:ext cx="4222781" cy="176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3"/>
              </a:lnSpc>
            </a:pPr>
            <a:r>
              <a:rPr lang="en-US" sz="5059">
                <a:solidFill>
                  <a:srgbClr val="FFFFFF"/>
                </a:solidFill>
                <a:latin typeface="Ara Hamah Alfidaa"/>
              </a:rPr>
              <a:t>AI and machine learning </a:t>
            </a:r>
          </a:p>
        </p:txBody>
      </p:sp>
      <p:sp>
        <p:nvSpPr>
          <p:cNvPr id="16" name="Freeform 16"/>
          <p:cNvSpPr/>
          <p:nvPr/>
        </p:nvSpPr>
        <p:spPr>
          <a:xfrm rot="-607588" flipH="1">
            <a:off x="-2078383" y="216595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308915" y="-8391979"/>
            <a:ext cx="19564260" cy="13895933"/>
          </a:xfrm>
          <a:custGeom>
            <a:avLst/>
            <a:gdLst/>
            <a:ahLst/>
            <a:cxnLst/>
            <a:rect l="l" t="t" r="r" b="b"/>
            <a:pathLst>
              <a:path w="19564260" h="13895933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07588" flipH="1">
            <a:off x="16159101" y="7663954"/>
            <a:ext cx="3299197" cy="2865393"/>
          </a:xfrm>
          <a:custGeom>
            <a:avLst/>
            <a:gdLst/>
            <a:ahLst/>
            <a:cxnLst/>
            <a:rect l="l" t="t" r="r" b="b"/>
            <a:pathLst>
              <a:path w="3299197" h="2865393">
                <a:moveTo>
                  <a:pt x="3299197" y="0"/>
                </a:moveTo>
                <a:lnTo>
                  <a:pt x="0" y="0"/>
                </a:lnTo>
                <a:lnTo>
                  <a:pt x="0" y="2865392"/>
                </a:lnTo>
                <a:lnTo>
                  <a:pt x="3299197" y="2865392"/>
                </a:lnTo>
                <a:lnTo>
                  <a:pt x="329919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4706" y="5122143"/>
            <a:ext cx="1028064" cy="1545217"/>
            <a:chOff x="0" y="0"/>
            <a:chExt cx="1370752" cy="2060289"/>
          </a:xfrm>
        </p:grpSpPr>
        <p:sp>
          <p:nvSpPr>
            <p:cNvPr id="6" name="Freeform 6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85534" y="5122143"/>
            <a:ext cx="1028064" cy="1545217"/>
            <a:chOff x="0" y="0"/>
            <a:chExt cx="1370752" cy="2060289"/>
          </a:xfrm>
        </p:grpSpPr>
        <p:sp>
          <p:nvSpPr>
            <p:cNvPr id="9" name="Freeform 9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05537" y="1741662"/>
            <a:ext cx="12076925" cy="174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3952">
                <a:solidFill>
                  <a:srgbClr val="FFFFFF"/>
                </a:solidFill>
                <a:latin typeface="Ara Hamah Alfidaa"/>
              </a:rPr>
              <a:t>Data analyzing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99566" y="6619735"/>
            <a:ext cx="5154046" cy="73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Computer searches for images and data that resembles crashes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8465" y="5026893"/>
            <a:ext cx="4195069" cy="170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58"/>
              </a:lnSpc>
            </a:pPr>
            <a:r>
              <a:rPr lang="en-US" sz="4898">
                <a:solidFill>
                  <a:srgbClr val="FFFFFF"/>
                </a:solidFill>
                <a:latin typeface="Ara Hamah Alfidaa"/>
              </a:rPr>
              <a:t>Detect  vehicle densitiy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5440" y="6868448"/>
            <a:ext cx="5154046" cy="110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2"/>
              </a:lnSpc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Computer scours through hundreds of sensor data and detects large  amounts of</a:t>
            </a:r>
          </a:p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vehicle traffic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79889" y="5399179"/>
            <a:ext cx="4222781" cy="87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2"/>
              </a:lnSpc>
            </a:pPr>
            <a:r>
              <a:rPr lang="en-US" sz="5059">
                <a:solidFill>
                  <a:srgbClr val="FFFFFF"/>
                </a:solidFill>
                <a:latin typeface="Ara Hamah Alfidaa"/>
              </a:rPr>
              <a:t>Accident detection</a:t>
            </a:r>
          </a:p>
        </p:txBody>
      </p:sp>
      <p:sp>
        <p:nvSpPr>
          <p:cNvPr id="16" name="Freeform 16"/>
          <p:cNvSpPr/>
          <p:nvPr/>
        </p:nvSpPr>
        <p:spPr>
          <a:xfrm rot="-607588" flipH="1">
            <a:off x="-2078383" y="216595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667644" y="5114768"/>
            <a:ext cx="1028064" cy="1545217"/>
            <a:chOff x="0" y="0"/>
            <a:chExt cx="1370752" cy="2060289"/>
          </a:xfrm>
        </p:grpSpPr>
        <p:sp>
          <p:nvSpPr>
            <p:cNvPr id="18" name="Freeform 18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857633" y="5406554"/>
            <a:ext cx="4222781" cy="87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2"/>
              </a:lnSpc>
            </a:pPr>
            <a:r>
              <a:rPr lang="en-US" sz="5059">
                <a:solidFill>
                  <a:srgbClr val="FFFFFF"/>
                </a:solidFill>
                <a:latin typeface="Ara Hamah Alfidaa"/>
              </a:rPr>
              <a:t>VIP detection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33954" y="6612360"/>
            <a:ext cx="5154046" cy="365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Scan and detect high priority vehicels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351976" y="-8752433"/>
            <a:ext cx="19564260" cy="13895933"/>
          </a:xfrm>
          <a:custGeom>
            <a:avLst/>
            <a:gdLst/>
            <a:ahLst/>
            <a:cxnLst/>
            <a:rect l="l" t="t" r="r" b="b"/>
            <a:pathLst>
              <a:path w="19564260" h="13895933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07588" flipH="1">
            <a:off x="16116304" y="7919404"/>
            <a:ext cx="3083195" cy="2677793"/>
          </a:xfrm>
          <a:custGeom>
            <a:avLst/>
            <a:gdLst/>
            <a:ahLst/>
            <a:cxnLst/>
            <a:rect l="l" t="t" r="r" b="b"/>
            <a:pathLst>
              <a:path w="3083195" h="2677793">
                <a:moveTo>
                  <a:pt x="3083195" y="0"/>
                </a:moveTo>
                <a:lnTo>
                  <a:pt x="0" y="0"/>
                </a:lnTo>
                <a:lnTo>
                  <a:pt x="0" y="2677792"/>
                </a:lnTo>
                <a:lnTo>
                  <a:pt x="3083195" y="2677792"/>
                </a:lnTo>
                <a:lnTo>
                  <a:pt x="308319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07588" flipH="1">
            <a:off x="-2843840" y="798298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6"/>
                </a:lnTo>
                <a:lnTo>
                  <a:pt x="5567645" y="4835566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9264" y="4067245"/>
            <a:ext cx="839436" cy="1261701"/>
            <a:chOff x="0" y="0"/>
            <a:chExt cx="1119247" cy="1682268"/>
          </a:xfrm>
        </p:grpSpPr>
        <p:sp>
          <p:nvSpPr>
            <p:cNvPr id="7" name="Freeform 7"/>
            <p:cNvSpPr/>
            <p:nvPr/>
          </p:nvSpPr>
          <p:spPr>
            <a:xfrm rot="-5400000">
              <a:off x="-91102" y="320148"/>
              <a:ext cx="1301450" cy="1119247"/>
            </a:xfrm>
            <a:custGeom>
              <a:avLst/>
              <a:gdLst/>
              <a:ahLst/>
              <a:cxnLst/>
              <a:rect l="l" t="t" r="r" b="b"/>
              <a:pathLst>
                <a:path w="1301450" h="1119247">
                  <a:moveTo>
                    <a:pt x="0" y="0"/>
                  </a:moveTo>
                  <a:lnTo>
                    <a:pt x="1301451" y="0"/>
                  </a:lnTo>
                  <a:lnTo>
                    <a:pt x="1301451" y="1119247"/>
                  </a:lnTo>
                  <a:lnTo>
                    <a:pt x="0" y="1119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1083732" cy="1844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637"/>
                </a:lnSpc>
              </a:pPr>
              <a:r>
                <a:rPr lang="en-US" sz="8312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62927" y="4253397"/>
            <a:ext cx="766107" cy="1151486"/>
            <a:chOff x="0" y="0"/>
            <a:chExt cx="1021476" cy="1535315"/>
          </a:xfrm>
        </p:grpSpPr>
        <p:sp>
          <p:nvSpPr>
            <p:cNvPr id="10" name="Freeform 10"/>
            <p:cNvSpPr/>
            <p:nvPr/>
          </p:nvSpPr>
          <p:spPr>
            <a:xfrm rot="-5400000">
              <a:off x="-83143" y="292181"/>
              <a:ext cx="1187763" cy="1021476"/>
            </a:xfrm>
            <a:custGeom>
              <a:avLst/>
              <a:gdLst/>
              <a:ahLst/>
              <a:cxnLst/>
              <a:rect l="l" t="t" r="r" b="b"/>
              <a:pathLst>
                <a:path w="1187763" h="1021476">
                  <a:moveTo>
                    <a:pt x="0" y="0"/>
                  </a:moveTo>
                  <a:lnTo>
                    <a:pt x="1187762" y="0"/>
                  </a:lnTo>
                  <a:lnTo>
                    <a:pt x="1187762" y="1021476"/>
                  </a:lnTo>
                  <a:lnTo>
                    <a:pt x="0" y="1021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-152400"/>
              <a:ext cx="989063" cy="1687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21"/>
                </a:lnSpc>
              </a:pPr>
              <a:r>
                <a:rPr lang="en-US" sz="7586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05537" y="1169907"/>
            <a:ext cx="11084063" cy="308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52"/>
              </a:lnSpc>
            </a:pPr>
            <a:r>
              <a:rPr lang="en-US" sz="12805">
                <a:solidFill>
                  <a:srgbClr val="FFFFFF"/>
                </a:solidFill>
                <a:latin typeface="Ara Hamah Alfidaa"/>
              </a:rPr>
              <a:t>data visualization and decision making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62927" y="5433925"/>
            <a:ext cx="4610957" cy="663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6" spc="15">
                <a:solidFill>
                  <a:srgbClr val="FFFFFF"/>
                </a:solidFill>
                <a:latin typeface="TT Chocolates"/>
              </a:rPr>
              <a:t>Capture images of high speeding vehicles and fine them for breaking the law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209898"/>
            <a:ext cx="3595682" cy="87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2"/>
              </a:lnSpc>
            </a:pPr>
            <a:r>
              <a:rPr lang="en-US" sz="5059">
                <a:solidFill>
                  <a:srgbClr val="FFFFFF"/>
                </a:solidFill>
                <a:latin typeface="Ara Hamah Alfidaa"/>
              </a:rPr>
              <a:t>Traffic control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606" y="5357258"/>
            <a:ext cx="3989770" cy="147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compute the best suitable algorithm  for dispersing traffic quickly and the device controls the traffic lights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357379" y="4314102"/>
            <a:ext cx="776727" cy="1167448"/>
            <a:chOff x="0" y="0"/>
            <a:chExt cx="1035636" cy="1556597"/>
          </a:xfrm>
        </p:grpSpPr>
        <p:sp>
          <p:nvSpPr>
            <p:cNvPr id="17" name="Freeform 17"/>
            <p:cNvSpPr/>
            <p:nvPr/>
          </p:nvSpPr>
          <p:spPr>
            <a:xfrm rot="-5400000">
              <a:off x="-84296" y="296232"/>
              <a:ext cx="1204228" cy="1035636"/>
            </a:xfrm>
            <a:custGeom>
              <a:avLst/>
              <a:gdLst/>
              <a:ahLst/>
              <a:cxnLst/>
              <a:rect l="l" t="t" r="r" b="b"/>
              <a:pathLst>
                <a:path w="1204228" h="1035636">
                  <a:moveTo>
                    <a:pt x="0" y="0"/>
                  </a:moveTo>
                  <a:lnTo>
                    <a:pt x="1204228" y="0"/>
                  </a:lnTo>
                  <a:lnTo>
                    <a:pt x="1204228" y="1035635"/>
                  </a:lnTo>
                  <a:lnTo>
                    <a:pt x="0" y="103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-152400"/>
              <a:ext cx="1002774" cy="1708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68"/>
                </a:lnSpc>
              </a:pPr>
              <a:r>
                <a:rPr lang="en-US" sz="7691">
                  <a:solidFill>
                    <a:srgbClr val="374F90"/>
                  </a:solidFill>
                  <a:latin typeface="Ara Hamah Alfidaa"/>
                </a:rPr>
                <a:t>3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098473" y="4340942"/>
            <a:ext cx="3595682" cy="87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2"/>
              </a:lnSpc>
            </a:pPr>
            <a:r>
              <a:rPr lang="en-US" sz="5059">
                <a:solidFill>
                  <a:srgbClr val="FFFFFF"/>
                </a:solidFill>
                <a:latin typeface="Ara Hamah Alfidaa"/>
              </a:rPr>
              <a:t>Speeding fine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23912" y="7181760"/>
            <a:ext cx="776727" cy="1167448"/>
            <a:chOff x="0" y="0"/>
            <a:chExt cx="1035636" cy="1556597"/>
          </a:xfrm>
        </p:grpSpPr>
        <p:sp>
          <p:nvSpPr>
            <p:cNvPr id="21" name="Freeform 21"/>
            <p:cNvSpPr/>
            <p:nvPr/>
          </p:nvSpPr>
          <p:spPr>
            <a:xfrm rot="-5400000">
              <a:off x="-84296" y="296232"/>
              <a:ext cx="1204228" cy="1035636"/>
            </a:xfrm>
            <a:custGeom>
              <a:avLst/>
              <a:gdLst/>
              <a:ahLst/>
              <a:cxnLst/>
              <a:rect l="l" t="t" r="r" b="b"/>
              <a:pathLst>
                <a:path w="1204228" h="1035636">
                  <a:moveTo>
                    <a:pt x="0" y="0"/>
                  </a:moveTo>
                  <a:lnTo>
                    <a:pt x="1204228" y="0"/>
                  </a:lnTo>
                  <a:lnTo>
                    <a:pt x="1204228" y="1035635"/>
                  </a:lnTo>
                  <a:lnTo>
                    <a:pt x="0" y="103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-152400"/>
              <a:ext cx="1002774" cy="1708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68"/>
                </a:lnSpc>
              </a:pPr>
              <a:r>
                <a:rPr lang="en-US" sz="7691">
                  <a:solidFill>
                    <a:srgbClr val="374F90"/>
                  </a:solidFill>
                  <a:latin typeface="Ara Hamah Alfidaa"/>
                </a:rPr>
                <a:t>4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677031" y="4340942"/>
            <a:ext cx="3595682" cy="87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2"/>
              </a:lnSpc>
            </a:pPr>
            <a:r>
              <a:rPr lang="en-US" sz="5059">
                <a:solidFill>
                  <a:srgbClr val="FFFFFF"/>
                </a:solidFill>
                <a:latin typeface="Ara Hamah Alfidaa"/>
              </a:rPr>
              <a:t>Crash detection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93955" y="5355438"/>
            <a:ext cx="4610957" cy="996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6" spc="15">
                <a:solidFill>
                  <a:srgbClr val="FFFFFF"/>
                </a:solidFill>
                <a:latin typeface="TT Chocolates"/>
              </a:rPr>
              <a:t>Scour through all the sensr data captured and images for crash detections and alert the proper authorities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7049" y="7277286"/>
            <a:ext cx="4731985" cy="87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2"/>
              </a:lnSpc>
            </a:pPr>
            <a:r>
              <a:rPr lang="en-US" sz="5059">
                <a:solidFill>
                  <a:srgbClr val="FFFFFF"/>
                </a:solidFill>
                <a:latin typeface="Ara Hamah Alfidaa"/>
              </a:rPr>
              <a:t>High priority vehicle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7049" y="8301583"/>
            <a:ext cx="3989770" cy="147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Detect high priority vehicles like ambulances or military or vip personel vehicles stuck in traffic and clear the road for them 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114412" y="7181760"/>
            <a:ext cx="776727" cy="1167448"/>
            <a:chOff x="0" y="0"/>
            <a:chExt cx="1035636" cy="1556597"/>
          </a:xfrm>
        </p:grpSpPr>
        <p:sp>
          <p:nvSpPr>
            <p:cNvPr id="28" name="Freeform 28"/>
            <p:cNvSpPr/>
            <p:nvPr/>
          </p:nvSpPr>
          <p:spPr>
            <a:xfrm rot="-5400000">
              <a:off x="-84296" y="296232"/>
              <a:ext cx="1204228" cy="1035636"/>
            </a:xfrm>
            <a:custGeom>
              <a:avLst/>
              <a:gdLst/>
              <a:ahLst/>
              <a:cxnLst/>
              <a:rect l="l" t="t" r="r" b="b"/>
              <a:pathLst>
                <a:path w="1204228" h="1035636">
                  <a:moveTo>
                    <a:pt x="0" y="0"/>
                  </a:moveTo>
                  <a:lnTo>
                    <a:pt x="1204228" y="0"/>
                  </a:lnTo>
                  <a:lnTo>
                    <a:pt x="1204228" y="1035635"/>
                  </a:lnTo>
                  <a:lnTo>
                    <a:pt x="0" y="103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0" y="-152400"/>
              <a:ext cx="1002774" cy="1708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68"/>
                </a:lnSpc>
              </a:pPr>
              <a:r>
                <a:rPr lang="en-US" sz="7691">
                  <a:solidFill>
                    <a:srgbClr val="374F90"/>
                  </a:solidFill>
                  <a:latin typeface="Ara Hamah Alfidaa"/>
                </a:rPr>
                <a:t>5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144000" y="7181017"/>
            <a:ext cx="4731985" cy="87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2"/>
              </a:lnSpc>
            </a:pPr>
            <a:r>
              <a:rPr lang="en-US" sz="5059">
                <a:solidFill>
                  <a:srgbClr val="FFFFFF"/>
                </a:solidFill>
                <a:latin typeface="Ara Hamah Alfidaa"/>
              </a:rPr>
              <a:t>User interface app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44000" y="8195512"/>
            <a:ext cx="3989770" cy="185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Develop a user friendly app that constantly gives real time data of traffic density and crashes on the road and suggest the best route to go around it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186" y="406589"/>
            <a:ext cx="5178799" cy="7517291"/>
            <a:chOff x="0" y="0"/>
            <a:chExt cx="5601387" cy="8130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01387" cy="8130698"/>
            </a:xfrm>
            <a:custGeom>
              <a:avLst/>
              <a:gdLst/>
              <a:ahLst/>
              <a:cxnLst/>
              <a:rect l="l" t="t" r="r" b="b"/>
              <a:pathLst>
                <a:path w="5601387" h="8130698">
                  <a:moveTo>
                    <a:pt x="5601387" y="602"/>
                  </a:moveTo>
                  <a:cubicBezTo>
                    <a:pt x="5598735" y="16161"/>
                    <a:pt x="5596332" y="31720"/>
                    <a:pt x="5593432" y="47178"/>
                  </a:cubicBezTo>
                  <a:cubicBezTo>
                    <a:pt x="5531208" y="383749"/>
                    <a:pt x="5468900" y="720219"/>
                    <a:pt x="5406675" y="1056790"/>
                  </a:cubicBezTo>
                  <a:cubicBezTo>
                    <a:pt x="5314706" y="1554469"/>
                    <a:pt x="5222984" y="2052148"/>
                    <a:pt x="5130931" y="2549727"/>
                  </a:cubicBezTo>
                  <a:cubicBezTo>
                    <a:pt x="5017833" y="3160834"/>
                    <a:pt x="4904403" y="3771841"/>
                    <a:pt x="4791305" y="4382949"/>
                  </a:cubicBezTo>
                  <a:cubicBezTo>
                    <a:pt x="4693866" y="4909436"/>
                    <a:pt x="4596593" y="5435924"/>
                    <a:pt x="4499238" y="5962512"/>
                  </a:cubicBezTo>
                  <a:cubicBezTo>
                    <a:pt x="4413731" y="6425059"/>
                    <a:pt x="4328389" y="6887505"/>
                    <a:pt x="4242717" y="7349951"/>
                  </a:cubicBezTo>
                  <a:cubicBezTo>
                    <a:pt x="4194577" y="7610033"/>
                    <a:pt x="4146024" y="7870015"/>
                    <a:pt x="4097636" y="8130096"/>
                  </a:cubicBezTo>
                  <a:cubicBezTo>
                    <a:pt x="2739711" y="8130096"/>
                    <a:pt x="1381870" y="8129996"/>
                    <a:pt x="24028" y="8130698"/>
                  </a:cubicBezTo>
                  <a:cubicBezTo>
                    <a:pt x="4391" y="8130698"/>
                    <a:pt x="0" y="8125378"/>
                    <a:pt x="0" y="8101488"/>
                  </a:cubicBezTo>
                  <a:cubicBezTo>
                    <a:pt x="497" y="5410729"/>
                    <a:pt x="497" y="2719970"/>
                    <a:pt x="0" y="29210"/>
                  </a:cubicBezTo>
                  <a:cubicBezTo>
                    <a:pt x="0" y="5320"/>
                    <a:pt x="4391" y="0"/>
                    <a:pt x="24028" y="0"/>
                  </a:cubicBezTo>
                  <a:cubicBezTo>
                    <a:pt x="1883148" y="602"/>
                    <a:pt x="3742267" y="602"/>
                    <a:pt x="5601387" y="602"/>
                  </a:cubicBezTo>
                  <a:close/>
                </a:path>
              </a:pathLst>
            </a:custGeom>
            <a:blipFill>
              <a:blip r:embed="rId2"/>
              <a:stretch>
                <a:fillRect l="-58730" r="-5873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787326" y="1572848"/>
            <a:ext cx="865247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chemeClr val="bg1"/>
                </a:solidFill>
                <a:latin typeface="Computer Says No"/>
              </a:rPr>
              <a:t>CHALLENGES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11909" y="2832988"/>
            <a:ext cx="8223524" cy="513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Device Cost</a:t>
            </a: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Device Maintainence</a:t>
            </a: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Errors and miscalculations</a:t>
            </a: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Data transmission faliure</a:t>
            </a: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Security risks to VIP</a:t>
            </a: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13564" y="-387479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113564" y="1324630"/>
            <a:ext cx="1632183" cy="1632183"/>
          </a:xfrm>
          <a:custGeom>
            <a:avLst/>
            <a:gdLst/>
            <a:ahLst/>
            <a:cxnLst/>
            <a:rect l="l" t="t" r="r" b="b"/>
            <a:pathLst>
              <a:path w="1632183" h="1632183">
                <a:moveTo>
                  <a:pt x="0" y="0"/>
                </a:moveTo>
                <a:lnTo>
                  <a:pt x="1632183" y="0"/>
                </a:lnTo>
                <a:lnTo>
                  <a:pt x="1632183" y="1632183"/>
                </a:lnTo>
                <a:lnTo>
                  <a:pt x="0" y="163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174874" y="7966862"/>
            <a:ext cx="4524673" cy="3109685"/>
          </a:xfrm>
          <a:custGeom>
            <a:avLst/>
            <a:gdLst/>
            <a:ahLst/>
            <a:cxnLst/>
            <a:rect l="l" t="t" r="r" b="b"/>
            <a:pathLst>
              <a:path w="4524673" h="3109685">
                <a:moveTo>
                  <a:pt x="0" y="0"/>
                </a:moveTo>
                <a:lnTo>
                  <a:pt x="4524673" y="0"/>
                </a:lnTo>
                <a:lnTo>
                  <a:pt x="4524673" y="3109685"/>
                </a:lnTo>
                <a:lnTo>
                  <a:pt x="0" y="31096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186" y="406589"/>
            <a:ext cx="5178799" cy="7517291"/>
            <a:chOff x="0" y="0"/>
            <a:chExt cx="5601387" cy="8130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01387" cy="8130698"/>
            </a:xfrm>
            <a:custGeom>
              <a:avLst/>
              <a:gdLst/>
              <a:ahLst/>
              <a:cxnLst/>
              <a:rect l="l" t="t" r="r" b="b"/>
              <a:pathLst>
                <a:path w="5601387" h="8130698">
                  <a:moveTo>
                    <a:pt x="5601387" y="602"/>
                  </a:moveTo>
                  <a:cubicBezTo>
                    <a:pt x="5598735" y="16161"/>
                    <a:pt x="5596332" y="31720"/>
                    <a:pt x="5593432" y="47178"/>
                  </a:cubicBezTo>
                  <a:cubicBezTo>
                    <a:pt x="5531208" y="383749"/>
                    <a:pt x="5468900" y="720219"/>
                    <a:pt x="5406675" y="1056790"/>
                  </a:cubicBezTo>
                  <a:cubicBezTo>
                    <a:pt x="5314706" y="1554469"/>
                    <a:pt x="5222984" y="2052148"/>
                    <a:pt x="5130931" y="2549727"/>
                  </a:cubicBezTo>
                  <a:cubicBezTo>
                    <a:pt x="5017833" y="3160834"/>
                    <a:pt x="4904403" y="3771841"/>
                    <a:pt x="4791305" y="4382949"/>
                  </a:cubicBezTo>
                  <a:cubicBezTo>
                    <a:pt x="4693866" y="4909436"/>
                    <a:pt x="4596593" y="5435924"/>
                    <a:pt x="4499238" y="5962512"/>
                  </a:cubicBezTo>
                  <a:cubicBezTo>
                    <a:pt x="4413731" y="6425059"/>
                    <a:pt x="4328389" y="6887505"/>
                    <a:pt x="4242717" y="7349951"/>
                  </a:cubicBezTo>
                  <a:cubicBezTo>
                    <a:pt x="4194577" y="7610033"/>
                    <a:pt x="4146024" y="7870015"/>
                    <a:pt x="4097636" y="8130096"/>
                  </a:cubicBezTo>
                  <a:cubicBezTo>
                    <a:pt x="2739711" y="8130096"/>
                    <a:pt x="1381870" y="8129996"/>
                    <a:pt x="24028" y="8130698"/>
                  </a:cubicBezTo>
                  <a:cubicBezTo>
                    <a:pt x="4391" y="8130698"/>
                    <a:pt x="0" y="8125378"/>
                    <a:pt x="0" y="8101488"/>
                  </a:cubicBezTo>
                  <a:cubicBezTo>
                    <a:pt x="497" y="5410729"/>
                    <a:pt x="497" y="2719970"/>
                    <a:pt x="0" y="29210"/>
                  </a:cubicBezTo>
                  <a:cubicBezTo>
                    <a:pt x="0" y="5320"/>
                    <a:pt x="4391" y="0"/>
                    <a:pt x="24028" y="0"/>
                  </a:cubicBezTo>
                  <a:cubicBezTo>
                    <a:pt x="1883148" y="602"/>
                    <a:pt x="3742267" y="602"/>
                    <a:pt x="5601387" y="602"/>
                  </a:cubicBezTo>
                  <a:close/>
                </a:path>
              </a:pathLst>
            </a:custGeom>
            <a:blipFill>
              <a:blip r:embed="rId2"/>
              <a:stretch>
                <a:fillRect l="-58730" r="-5873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787326" y="1572848"/>
            <a:ext cx="865247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chemeClr val="bg1"/>
                </a:solidFill>
                <a:latin typeface="Computer Says No"/>
              </a:rPr>
              <a:t>SOLUTIONS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29133" y="3146160"/>
            <a:ext cx="9355902" cy="513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-&gt; Consider  the change as a one time investment </a:t>
            </a: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-&gt; Do mandatory inspections and minor   maintainence</a:t>
            </a: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 -&gt; Constantly update and check codes for bugs and errors</a:t>
            </a: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-&gt; Keep providing updates for the app</a:t>
            </a:r>
          </a:p>
        </p:txBody>
      </p:sp>
      <p:sp>
        <p:nvSpPr>
          <p:cNvPr id="6" name="Freeform 6"/>
          <p:cNvSpPr/>
          <p:nvPr/>
        </p:nvSpPr>
        <p:spPr>
          <a:xfrm>
            <a:off x="14043076" y="-220287"/>
            <a:ext cx="4244924" cy="3490271"/>
          </a:xfrm>
          <a:custGeom>
            <a:avLst/>
            <a:gdLst/>
            <a:ahLst/>
            <a:cxnLst/>
            <a:rect l="l" t="t" r="r" b="b"/>
            <a:pathLst>
              <a:path w="4244924" h="3490271">
                <a:moveTo>
                  <a:pt x="0" y="0"/>
                </a:moveTo>
                <a:lnTo>
                  <a:pt x="4244924" y="0"/>
                </a:lnTo>
                <a:lnTo>
                  <a:pt x="4244924" y="3490272"/>
                </a:lnTo>
                <a:lnTo>
                  <a:pt x="0" y="349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13564" y="765309"/>
            <a:ext cx="1527366" cy="2009692"/>
          </a:xfrm>
          <a:custGeom>
            <a:avLst/>
            <a:gdLst/>
            <a:ahLst/>
            <a:cxnLst/>
            <a:rect l="l" t="t" r="r" b="b"/>
            <a:pathLst>
              <a:path w="1527366" h="2009692">
                <a:moveTo>
                  <a:pt x="0" y="0"/>
                </a:moveTo>
                <a:lnTo>
                  <a:pt x="1527367" y="0"/>
                </a:lnTo>
                <a:lnTo>
                  <a:pt x="1527367" y="2009692"/>
                </a:lnTo>
                <a:lnTo>
                  <a:pt x="0" y="2009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186" y="406589"/>
            <a:ext cx="5178799" cy="7517291"/>
            <a:chOff x="0" y="0"/>
            <a:chExt cx="5601387" cy="8130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01387" cy="8130698"/>
            </a:xfrm>
            <a:custGeom>
              <a:avLst/>
              <a:gdLst/>
              <a:ahLst/>
              <a:cxnLst/>
              <a:rect l="l" t="t" r="r" b="b"/>
              <a:pathLst>
                <a:path w="5601387" h="8130698">
                  <a:moveTo>
                    <a:pt x="5601387" y="602"/>
                  </a:moveTo>
                  <a:cubicBezTo>
                    <a:pt x="5598735" y="16161"/>
                    <a:pt x="5596332" y="31720"/>
                    <a:pt x="5593432" y="47178"/>
                  </a:cubicBezTo>
                  <a:cubicBezTo>
                    <a:pt x="5531208" y="383749"/>
                    <a:pt x="5468900" y="720219"/>
                    <a:pt x="5406675" y="1056790"/>
                  </a:cubicBezTo>
                  <a:cubicBezTo>
                    <a:pt x="5314706" y="1554469"/>
                    <a:pt x="5222984" y="2052148"/>
                    <a:pt x="5130931" y="2549727"/>
                  </a:cubicBezTo>
                  <a:cubicBezTo>
                    <a:pt x="5017833" y="3160834"/>
                    <a:pt x="4904403" y="3771841"/>
                    <a:pt x="4791305" y="4382949"/>
                  </a:cubicBezTo>
                  <a:cubicBezTo>
                    <a:pt x="4693866" y="4909436"/>
                    <a:pt x="4596593" y="5435924"/>
                    <a:pt x="4499238" y="5962512"/>
                  </a:cubicBezTo>
                  <a:cubicBezTo>
                    <a:pt x="4413731" y="6425059"/>
                    <a:pt x="4328389" y="6887505"/>
                    <a:pt x="4242717" y="7349951"/>
                  </a:cubicBezTo>
                  <a:cubicBezTo>
                    <a:pt x="4194577" y="7610033"/>
                    <a:pt x="4146024" y="7870015"/>
                    <a:pt x="4097636" y="8130096"/>
                  </a:cubicBezTo>
                  <a:cubicBezTo>
                    <a:pt x="2739711" y="8130096"/>
                    <a:pt x="1381870" y="8129996"/>
                    <a:pt x="24028" y="8130698"/>
                  </a:cubicBezTo>
                  <a:cubicBezTo>
                    <a:pt x="4391" y="8130698"/>
                    <a:pt x="0" y="8125378"/>
                    <a:pt x="0" y="8101488"/>
                  </a:cubicBezTo>
                  <a:cubicBezTo>
                    <a:pt x="497" y="5410729"/>
                    <a:pt x="497" y="2719970"/>
                    <a:pt x="0" y="29210"/>
                  </a:cubicBezTo>
                  <a:cubicBezTo>
                    <a:pt x="0" y="5320"/>
                    <a:pt x="4391" y="0"/>
                    <a:pt x="24028" y="0"/>
                  </a:cubicBezTo>
                  <a:cubicBezTo>
                    <a:pt x="1883148" y="602"/>
                    <a:pt x="3742267" y="602"/>
                    <a:pt x="5601387" y="602"/>
                  </a:cubicBezTo>
                  <a:close/>
                </a:path>
              </a:pathLst>
            </a:custGeom>
            <a:blipFill>
              <a:blip r:embed="rId2"/>
              <a:stretch>
                <a:fillRect l="-58730" r="-5873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787326" y="1572848"/>
            <a:ext cx="865247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chemeClr val="bg1"/>
                </a:solidFill>
                <a:latin typeface="Computer Says No"/>
              </a:rPr>
              <a:t>SOLUTIONS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29133" y="3146160"/>
            <a:ext cx="9355902" cy="56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-&gt; Buy High quality components from reliable vendors </a:t>
            </a: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-&gt; Add a user app feedback option for application           </a:t>
            </a:r>
          </a:p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     improvement</a:t>
            </a: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 -&gt; Creation and Use of a powerful firewall </a:t>
            </a: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endParaRPr lang="en-US" sz="2501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r>
              <a:rPr lang="en-US" sz="2501">
                <a:solidFill>
                  <a:srgbClr val="FFFFFF"/>
                </a:solidFill>
                <a:latin typeface="Poppins Light"/>
              </a:rPr>
              <a:t>-&gt;   Keep providing updates for the app</a:t>
            </a:r>
          </a:p>
        </p:txBody>
      </p:sp>
      <p:sp>
        <p:nvSpPr>
          <p:cNvPr id="6" name="Freeform 6"/>
          <p:cNvSpPr/>
          <p:nvPr/>
        </p:nvSpPr>
        <p:spPr>
          <a:xfrm rot="-2335516" flipH="1">
            <a:off x="14178333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43076" y="-220287"/>
            <a:ext cx="4244924" cy="3490271"/>
          </a:xfrm>
          <a:custGeom>
            <a:avLst/>
            <a:gdLst/>
            <a:ahLst/>
            <a:cxnLst/>
            <a:rect l="l" t="t" r="r" b="b"/>
            <a:pathLst>
              <a:path w="4244924" h="3490271">
                <a:moveTo>
                  <a:pt x="0" y="0"/>
                </a:moveTo>
                <a:lnTo>
                  <a:pt x="4244924" y="0"/>
                </a:lnTo>
                <a:lnTo>
                  <a:pt x="4244924" y="3490272"/>
                </a:lnTo>
                <a:lnTo>
                  <a:pt x="0" y="3490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37084" y="887661"/>
            <a:ext cx="1527366" cy="2009692"/>
          </a:xfrm>
          <a:custGeom>
            <a:avLst/>
            <a:gdLst/>
            <a:ahLst/>
            <a:cxnLst/>
            <a:rect l="l" t="t" r="r" b="b"/>
            <a:pathLst>
              <a:path w="1527366" h="2009692">
                <a:moveTo>
                  <a:pt x="0" y="0"/>
                </a:moveTo>
                <a:lnTo>
                  <a:pt x="1527366" y="0"/>
                </a:lnTo>
                <a:lnTo>
                  <a:pt x="1527366" y="2009692"/>
                </a:lnTo>
                <a:lnTo>
                  <a:pt x="0" y="200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6900" y="2840240"/>
            <a:ext cx="5243777" cy="4198449"/>
          </a:xfrm>
          <a:custGeom>
            <a:avLst/>
            <a:gdLst/>
            <a:ahLst/>
            <a:cxnLst/>
            <a:rect l="l" t="t" r="r" b="b"/>
            <a:pathLst>
              <a:path w="5243777" h="4198449">
                <a:moveTo>
                  <a:pt x="0" y="0"/>
                </a:moveTo>
                <a:lnTo>
                  <a:pt x="5243777" y="0"/>
                </a:lnTo>
                <a:lnTo>
                  <a:pt x="5243777" y="4198449"/>
                </a:lnTo>
                <a:lnTo>
                  <a:pt x="0" y="4198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54960" y="1050426"/>
            <a:ext cx="986794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bg1"/>
                </a:solidFill>
                <a:latin typeface="Computer Says No"/>
              </a:rPr>
              <a:t>REFERENCES AND LINKS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30851" y="3391899"/>
            <a:ext cx="8105145" cy="72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Here , the links for all the image sources for the pictures that have been used in this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00653" y="4997459"/>
            <a:ext cx="10077450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</a:rPr>
              <a:t>https://medium.com/@anoopvidyadharan6/intelligent-traffic-management-system-itms-dec9a8fcca9a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626" y="7572089"/>
            <a:ext cx="15154275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</a:rPr>
              <a:t>https://www.freepik.com/premium-ai-image/busy-city-street-humanoid-robot-police-uniform-is-directing-traffic-monitoring-pedestrians-generative-ai_46158083.htm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2480" y="5642618"/>
            <a:ext cx="8239125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</a:rPr>
              <a:t>https://www.spotlightnepal.com/2022/01/06/why-traffic-jam-kathmandu-notorious/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65780" y="6288103"/>
            <a:ext cx="8505825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</a:rPr>
              <a:t>https://www.nepallivetoday.com/2022/01/04/nepal-sees-a-staggering-spike-in-road-crashes/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0851" y="6774530"/>
            <a:ext cx="7600950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</a:rPr>
              <a:t>https://www.alamy.com/stock-photo/kathmandu-traffic.html?sortBy=relevant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6875" y="8686513"/>
            <a:ext cx="10344150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This presentation has been created via the help of a presentation tool , Canva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29460" y="1833922"/>
            <a:ext cx="535329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chemeClr val="bg1"/>
                </a:solidFill>
                <a:latin typeface="Computer Says N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35755" y="3706146"/>
            <a:ext cx="6125528" cy="54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Why use technology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Problems 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Process of building 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Additional features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Benifits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Steps 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Challenges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Solution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References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3653" y="3713218"/>
            <a:ext cx="738209" cy="54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07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08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09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6291">
        <p159:morph option="byObject"/>
      </p:transition>
    </mc:Choice>
    <mc:Fallback>
      <p:transition spd="slow" advTm="3629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16008" y="510540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194953" y="4616143"/>
            <a:ext cx="10188740" cy="5670857"/>
          </a:xfrm>
          <a:custGeom>
            <a:avLst/>
            <a:gdLst/>
            <a:ahLst/>
            <a:cxnLst/>
            <a:rect l="l" t="t" r="r" b="b"/>
            <a:pathLst>
              <a:path w="10188740" h="5670857">
                <a:moveTo>
                  <a:pt x="0" y="0"/>
                </a:moveTo>
                <a:lnTo>
                  <a:pt x="10188741" y="0"/>
                </a:lnTo>
                <a:lnTo>
                  <a:pt x="10188741" y="5670857"/>
                </a:lnTo>
                <a:lnTo>
                  <a:pt x="0" y="5670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5" r="-14292" b="-5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17014" y="160230"/>
            <a:ext cx="5796309" cy="4455913"/>
          </a:xfrm>
          <a:custGeom>
            <a:avLst/>
            <a:gdLst/>
            <a:ahLst/>
            <a:cxnLst/>
            <a:rect l="l" t="t" r="r" b="b"/>
            <a:pathLst>
              <a:path w="5796309" h="4455913">
                <a:moveTo>
                  <a:pt x="0" y="0"/>
                </a:moveTo>
                <a:lnTo>
                  <a:pt x="5796309" y="0"/>
                </a:lnTo>
                <a:lnTo>
                  <a:pt x="5796309" y="4455913"/>
                </a:lnTo>
                <a:lnTo>
                  <a:pt x="0" y="4455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5054" y="1248225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solidFill>
                  <a:schemeClr val="bg1"/>
                </a:solidFill>
                <a:latin typeface="Computer Says No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8411" y="2662077"/>
            <a:ext cx="5975936" cy="18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>
                <a:solidFill>
                  <a:srgbClr val="FFFFFF"/>
                </a:solidFill>
                <a:latin typeface="Canva Sans"/>
              </a:rPr>
              <a:t>Smart Traffic Management</a:t>
            </a:r>
            <a:r>
              <a:rPr lang="en-US" sz="5249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368701"/>
            <a:ext cx="6217974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</a:rPr>
              <a:t>Smart traffic managent is a method of using upcoming technology and iot devices  and using them in reducing traffic jams on the roads and keeping a steady continuos flow of vehicles without a huge waiting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6971">
        <p159:morph option="byObject"/>
      </p:transition>
    </mc:Choice>
    <mc:Fallback>
      <p:transition spd="slow" advTm="2697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180239">
            <a:off x="13250069" y="-175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55574" y="8958938"/>
            <a:ext cx="3724872" cy="3187502"/>
          </a:xfrm>
          <a:custGeom>
            <a:avLst/>
            <a:gdLst/>
            <a:ahLst/>
            <a:cxnLst/>
            <a:rect l="l" t="t" r="r" b="b"/>
            <a:pathLst>
              <a:path w="3724872" h="3187502">
                <a:moveTo>
                  <a:pt x="0" y="0"/>
                </a:moveTo>
                <a:lnTo>
                  <a:pt x="3724871" y="0"/>
                </a:lnTo>
                <a:lnTo>
                  <a:pt x="3724871" y="3187502"/>
                </a:lnTo>
                <a:lnTo>
                  <a:pt x="0" y="318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5195" y="0"/>
            <a:ext cx="4721121" cy="4197789"/>
          </a:xfrm>
          <a:custGeom>
            <a:avLst/>
            <a:gdLst/>
            <a:ahLst/>
            <a:cxnLst/>
            <a:rect l="l" t="t" r="r" b="b"/>
            <a:pathLst>
              <a:path w="4721121" h="4197789">
                <a:moveTo>
                  <a:pt x="0" y="0"/>
                </a:moveTo>
                <a:lnTo>
                  <a:pt x="4721121" y="0"/>
                </a:lnTo>
                <a:lnTo>
                  <a:pt x="4721121" y="4197789"/>
                </a:lnTo>
                <a:lnTo>
                  <a:pt x="0" y="419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25290" y="6231766"/>
            <a:ext cx="4560793" cy="4055234"/>
          </a:xfrm>
          <a:custGeom>
            <a:avLst/>
            <a:gdLst/>
            <a:ahLst/>
            <a:cxnLst/>
            <a:rect l="l" t="t" r="r" b="b"/>
            <a:pathLst>
              <a:path w="4560793" h="4055234">
                <a:moveTo>
                  <a:pt x="0" y="0"/>
                </a:moveTo>
                <a:lnTo>
                  <a:pt x="4560793" y="0"/>
                </a:lnTo>
                <a:lnTo>
                  <a:pt x="4560793" y="4055234"/>
                </a:lnTo>
                <a:lnTo>
                  <a:pt x="0" y="405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74755" y="3578643"/>
            <a:ext cx="8131256" cy="5679657"/>
          </a:xfrm>
          <a:custGeom>
            <a:avLst/>
            <a:gdLst/>
            <a:ahLst/>
            <a:cxnLst/>
            <a:rect l="l" t="t" r="r" b="b"/>
            <a:pathLst>
              <a:path w="8131256" h="5679657">
                <a:moveTo>
                  <a:pt x="0" y="0"/>
                </a:moveTo>
                <a:lnTo>
                  <a:pt x="8131256" y="0"/>
                </a:lnTo>
                <a:lnTo>
                  <a:pt x="8131256" y="5679657"/>
                </a:lnTo>
                <a:lnTo>
                  <a:pt x="0" y="5679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53" t="-949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168782"/>
            <a:ext cx="8125969" cy="8125969"/>
          </a:xfrm>
          <a:custGeom>
            <a:avLst/>
            <a:gdLst/>
            <a:ahLst/>
            <a:cxnLst/>
            <a:rect l="l" t="t" r="r" b="b"/>
            <a:pathLst>
              <a:path w="8125969" h="8125969">
                <a:moveTo>
                  <a:pt x="0" y="0"/>
                </a:moveTo>
                <a:lnTo>
                  <a:pt x="8125969" y="0"/>
                </a:lnTo>
                <a:lnTo>
                  <a:pt x="8125969" y="8125969"/>
                </a:lnTo>
                <a:lnTo>
                  <a:pt x="0" y="8125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08790" y="1221110"/>
            <a:ext cx="953193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chemeClr val="bg1"/>
                </a:solidFill>
                <a:latin typeface="Computer Says No"/>
              </a:rPr>
              <a:t>WHY USE TECHNOLOGY?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3214" y="2919227"/>
            <a:ext cx="5490307" cy="568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</a:pPr>
            <a:endParaRPr/>
          </a:p>
          <a:p>
            <a:pPr algn="ctr">
              <a:lnSpc>
                <a:spcPts val="3521"/>
              </a:lnSpc>
            </a:pPr>
            <a:r>
              <a:rPr lang="en-US" sz="2515">
                <a:solidFill>
                  <a:srgbClr val="FFFFFF"/>
                </a:solidFill>
                <a:latin typeface="Canva Sans"/>
              </a:rPr>
              <a:t>- Lack of human resources</a:t>
            </a:r>
          </a:p>
          <a:p>
            <a:pPr algn="ctr">
              <a:lnSpc>
                <a:spcPts val="3521"/>
              </a:lnSpc>
            </a:pPr>
            <a:endParaRPr lang="en-US" sz="2515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3521"/>
              </a:lnSpc>
            </a:pPr>
            <a:r>
              <a:rPr lang="en-US" sz="2515">
                <a:solidFill>
                  <a:srgbClr val="FFFFFF"/>
                </a:solidFill>
                <a:latin typeface="Canva Sans"/>
              </a:rPr>
              <a:t>- Improper management skills </a:t>
            </a:r>
          </a:p>
          <a:p>
            <a:pPr algn="ctr">
              <a:lnSpc>
                <a:spcPts val="3521"/>
              </a:lnSpc>
            </a:pPr>
            <a:endParaRPr lang="en-US" sz="2515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3521"/>
              </a:lnSpc>
            </a:pPr>
            <a:r>
              <a:rPr lang="en-US" sz="2515">
                <a:solidFill>
                  <a:srgbClr val="FFFFFF"/>
                </a:solidFill>
                <a:latin typeface="Canva Sans"/>
              </a:rPr>
              <a:t>- Reduction of human labor</a:t>
            </a:r>
          </a:p>
          <a:p>
            <a:pPr algn="ctr">
              <a:lnSpc>
                <a:spcPts val="3521"/>
              </a:lnSpc>
            </a:pPr>
            <a:endParaRPr lang="en-US" sz="2515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3521"/>
              </a:lnSpc>
            </a:pPr>
            <a:r>
              <a:rPr lang="en-US" sz="2515">
                <a:solidFill>
                  <a:srgbClr val="FFFFFF"/>
                </a:solidFill>
                <a:latin typeface="Canva Sans"/>
              </a:rPr>
              <a:t>- Large density of vehicles</a:t>
            </a:r>
          </a:p>
          <a:p>
            <a:pPr algn="ctr">
              <a:lnSpc>
                <a:spcPts val="3521"/>
              </a:lnSpc>
            </a:pPr>
            <a:endParaRPr lang="en-US" sz="2515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3521"/>
              </a:lnSpc>
            </a:pPr>
            <a:r>
              <a:rPr lang="en-US" sz="2515">
                <a:solidFill>
                  <a:srgbClr val="FFFFFF"/>
                </a:solidFill>
                <a:latin typeface="Canva Sans"/>
              </a:rPr>
              <a:t>- Human limitations  </a:t>
            </a:r>
          </a:p>
          <a:p>
            <a:pPr algn="ctr">
              <a:lnSpc>
                <a:spcPts val="3521"/>
              </a:lnSpc>
            </a:pPr>
            <a:endParaRPr lang="en-US" sz="2515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3521"/>
              </a:lnSpc>
            </a:pPr>
            <a:r>
              <a:rPr lang="en-US" sz="2515">
                <a:solidFill>
                  <a:srgbClr val="FFFFFF"/>
                </a:solidFill>
                <a:latin typeface="Canva Sans"/>
              </a:rPr>
              <a:t>                  </a:t>
            </a:r>
          </a:p>
          <a:p>
            <a:pPr algn="ctr">
              <a:lnSpc>
                <a:spcPts val="3521"/>
              </a:lnSpc>
            </a:pPr>
            <a:endParaRPr lang="en-US" sz="2515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9285">
        <p159:morph option="byObject"/>
      </p:transition>
    </mc:Choice>
    <mc:Fallback>
      <p:transition spd="slow" advTm="3928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3594826" cy="2763522"/>
          </a:xfrm>
          <a:custGeom>
            <a:avLst/>
            <a:gdLst/>
            <a:ahLst/>
            <a:cxnLst/>
            <a:rect l="l" t="t" r="r" b="b"/>
            <a:pathLst>
              <a:path w="3594826" h="2763522">
                <a:moveTo>
                  <a:pt x="0" y="0"/>
                </a:moveTo>
                <a:lnTo>
                  <a:pt x="3594826" y="0"/>
                </a:lnTo>
                <a:lnTo>
                  <a:pt x="3594826" y="2763522"/>
                </a:lnTo>
                <a:lnTo>
                  <a:pt x="0" y="276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11954" y="3066774"/>
            <a:ext cx="9677969" cy="4536548"/>
          </a:xfrm>
          <a:custGeom>
            <a:avLst/>
            <a:gdLst/>
            <a:ahLst/>
            <a:cxnLst/>
            <a:rect l="l" t="t" r="r" b="b"/>
            <a:pathLst>
              <a:path w="9677969" h="4536548">
                <a:moveTo>
                  <a:pt x="0" y="0"/>
                </a:moveTo>
                <a:lnTo>
                  <a:pt x="9677969" y="0"/>
                </a:lnTo>
                <a:lnTo>
                  <a:pt x="9677969" y="4536548"/>
                </a:lnTo>
                <a:lnTo>
                  <a:pt x="0" y="45365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677797"/>
            <a:ext cx="4244133" cy="69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57275" y="3589101"/>
            <a:ext cx="5467350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Canva Sans Bold"/>
              </a:rPr>
              <a:t>Problem in society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4631771"/>
            <a:ext cx="7581900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Everybody is in a rush to go somewhere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A lone human traffic police  mind can only process so much data at once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Some people are in such a hurry they over speed and crash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213">
        <p159:morph option="byObject"/>
      </p:transition>
    </mc:Choice>
    <mc:Fallback>
      <p:transition spd="slow" advTm="3021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439" y="766519"/>
            <a:ext cx="16201855" cy="8671439"/>
          </a:xfrm>
          <a:custGeom>
            <a:avLst/>
            <a:gdLst/>
            <a:ahLst/>
            <a:cxnLst/>
            <a:rect l="l" t="t" r="r" b="b"/>
            <a:pathLst>
              <a:path w="16201855" h="8671439">
                <a:moveTo>
                  <a:pt x="0" y="0"/>
                </a:moveTo>
                <a:lnTo>
                  <a:pt x="16201855" y="0"/>
                </a:lnTo>
                <a:lnTo>
                  <a:pt x="16201855" y="8671439"/>
                </a:lnTo>
                <a:lnTo>
                  <a:pt x="0" y="8671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258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5590659" y="5612465"/>
            <a:ext cx="3337283" cy="8007211"/>
          </a:xfrm>
          <a:custGeom>
            <a:avLst/>
            <a:gdLst/>
            <a:ahLst/>
            <a:cxnLst/>
            <a:rect l="l" t="t" r="r" b="b"/>
            <a:pathLst>
              <a:path w="3337283" h="8007211">
                <a:moveTo>
                  <a:pt x="0" y="0"/>
                </a:moveTo>
                <a:lnTo>
                  <a:pt x="3337282" y="0"/>
                </a:lnTo>
                <a:lnTo>
                  <a:pt x="3337282" y="8007212"/>
                </a:lnTo>
                <a:lnTo>
                  <a:pt x="0" y="8007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08" r="-2149" b="-38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45638" y="8756552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27547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4" y="0"/>
                </a:lnTo>
                <a:lnTo>
                  <a:pt x="8339294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94240" y="1056624"/>
            <a:ext cx="7192204" cy="4045615"/>
          </a:xfrm>
          <a:custGeom>
            <a:avLst/>
            <a:gdLst/>
            <a:ahLst/>
            <a:cxnLst/>
            <a:rect l="l" t="t" r="r" b="b"/>
            <a:pathLst>
              <a:path w="7192204" h="4045615">
                <a:moveTo>
                  <a:pt x="0" y="0"/>
                </a:moveTo>
                <a:lnTo>
                  <a:pt x="7192204" y="0"/>
                </a:lnTo>
                <a:lnTo>
                  <a:pt x="7192204" y="4045615"/>
                </a:lnTo>
                <a:lnTo>
                  <a:pt x="0" y="4045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6672" y="5612465"/>
            <a:ext cx="6906765" cy="3453383"/>
          </a:xfrm>
          <a:custGeom>
            <a:avLst/>
            <a:gdLst/>
            <a:ahLst/>
            <a:cxnLst/>
            <a:rect l="l" t="t" r="r" b="b"/>
            <a:pathLst>
              <a:path w="6906765" h="3453383">
                <a:moveTo>
                  <a:pt x="0" y="0"/>
                </a:moveTo>
                <a:lnTo>
                  <a:pt x="6906765" y="0"/>
                </a:lnTo>
                <a:lnTo>
                  <a:pt x="6906765" y="3453383"/>
                </a:lnTo>
                <a:lnTo>
                  <a:pt x="0" y="34533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0128" y="1083204"/>
            <a:ext cx="919238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Traffic and Accidents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8664" y="2322733"/>
            <a:ext cx="6614773" cy="265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6"/>
              </a:lnSpc>
            </a:pPr>
            <a:r>
              <a:rPr lang="en-US" sz="2511">
                <a:solidFill>
                  <a:srgbClr val="FFFFFF"/>
                </a:solidFill>
                <a:latin typeface="Canva Sans"/>
              </a:rPr>
              <a:t>People driving in a rush cause accients </a:t>
            </a:r>
          </a:p>
          <a:p>
            <a:pPr algn="ctr">
              <a:lnSpc>
                <a:spcPts val="3516"/>
              </a:lnSpc>
            </a:pPr>
            <a:endParaRPr lang="en-US" sz="2511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3516"/>
              </a:lnSpc>
            </a:pPr>
            <a:r>
              <a:rPr lang="en-US" sz="2511">
                <a:solidFill>
                  <a:srgbClr val="FFFFFF"/>
                </a:solidFill>
                <a:latin typeface="Canva Sans"/>
              </a:rPr>
              <a:t>A lone person can easily be overwhelmed </a:t>
            </a:r>
          </a:p>
          <a:p>
            <a:pPr algn="ctr">
              <a:lnSpc>
                <a:spcPts val="3516"/>
              </a:lnSpc>
            </a:pPr>
            <a:r>
              <a:rPr lang="en-US" sz="2511">
                <a:solidFill>
                  <a:srgbClr val="FFFFFF"/>
                </a:solidFill>
                <a:latin typeface="Canva Sans"/>
              </a:rPr>
              <a:t>with overflow of information</a:t>
            </a:r>
          </a:p>
          <a:p>
            <a:pPr algn="ctr">
              <a:lnSpc>
                <a:spcPts val="3516"/>
              </a:lnSpc>
            </a:pPr>
            <a:endParaRPr lang="en-US" sz="2511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3516"/>
              </a:lnSpc>
            </a:pPr>
            <a:endParaRPr lang="en-US" sz="2511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6256977"/>
            <a:ext cx="7128943" cy="17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"/>
              </a:rPr>
              <a:t>Allowing traffic to flow  at a steady rate keeps everyone safe and happy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Canva Sans"/>
            </a:endParaRPr>
          </a:p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"/>
              </a:rPr>
              <a:t>Also reduces instances of road rage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43657">
        <p159:morph option="byObject"/>
      </p:transition>
    </mc:Choice>
    <mc:Fallback>
      <p:transition spd="slow" advTm="4365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509519" y="506448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2783502" y="503040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7076524" y="521055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69951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1929">
            <a:off x="-1730624" y="3967998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1"/>
                </a:lnTo>
                <a:lnTo>
                  <a:pt x="0" y="6367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07806" y="3487947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2"/>
                </a:lnTo>
                <a:lnTo>
                  <a:pt x="0" y="1849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59451" y="3727999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59" y="0"/>
                </a:lnTo>
                <a:lnTo>
                  <a:pt x="141845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62844" y="3743636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80" y="0"/>
                </a:lnTo>
                <a:lnTo>
                  <a:pt x="122208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7291" y="466725"/>
            <a:ext cx="13252775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bg1"/>
                </a:solidFill>
                <a:latin typeface="Computer Says No"/>
              </a:rPr>
              <a:t>PROCESS OF BUILDING THE SYSTEM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8346" y="5756962"/>
            <a:ext cx="346710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DEPLOY SENSORS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83281"/>
            <a:ext cx="3866393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Deploy multiple sensors through out the road to covers the whole road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23682" y="5690069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DATA STORAGE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15503" y="5372331"/>
            <a:ext cx="404607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COMPUTER PROCESSING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94065" y="6471057"/>
            <a:ext cx="3037045" cy="231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FFFFFF"/>
                </a:solidFill>
                <a:latin typeface="Poppins Light"/>
              </a:rPr>
              <a:t>Once the data has been collected in real time , it needs to be stored in a server or cloud platform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20018" y="6471057"/>
            <a:ext cx="3037045" cy="324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FFFFFF"/>
                </a:solidFill>
                <a:latin typeface="Poppins Light"/>
              </a:rPr>
              <a:t>The computer process the information in the platform in real time , decodes a pattern and decides an algorithm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11374575" y="501322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348664" y="364253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80" y="0"/>
                </a:lnTo>
                <a:lnTo>
                  <a:pt x="122208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952815" y="5604609"/>
            <a:ext cx="404607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TRAFFIC CONTROL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41181" y="6502331"/>
            <a:ext cx="3037045" cy="278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FFFFFF"/>
                </a:solidFill>
                <a:latin typeface="Poppins Light"/>
              </a:rPr>
              <a:t>After coming up with a solution, the computer then controls the traffic lights and manages the flow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4130">
        <p159:morph option="byObject"/>
      </p:transition>
    </mc:Choice>
    <mc:Fallback>
      <p:transition spd="slow" advTm="1413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latin typeface="Computer Says No"/>
              </a:rPr>
              <a:t>ADDITIONAL FEATURES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9654004" y="5648743"/>
            <a:ext cx="3121512" cy="104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2651">
                <a:solidFill>
                  <a:srgbClr val="FFFFFF"/>
                </a:solidFill>
                <a:latin typeface="Canva Sans Bold"/>
              </a:rPr>
              <a:t>Over Speeding Detechtion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4334" y="5959424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endParaRPr/>
          </a:p>
        </p:txBody>
      </p:sp>
      <p:sp>
        <p:nvSpPr>
          <p:cNvPr id="17" name="AutoShape 17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259970" y="5731327"/>
            <a:ext cx="4338661" cy="90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2590">
                <a:solidFill>
                  <a:srgbClr val="FFFFFF"/>
                </a:solidFill>
                <a:latin typeface="Canva Sans Bold"/>
              </a:rPr>
              <a:t>Emergency Vehicle Detection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95750" y="6893821"/>
            <a:ext cx="3467100" cy="115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We teach the computer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 to give special priority to 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emergency vehicles.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75755" y="5792419"/>
            <a:ext cx="312151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</a:rPr>
              <a:t>VIP Vehicle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</a:rPr>
              <a:t>Detection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27602" y="6893821"/>
            <a:ext cx="3269666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</a:rPr>
              <a:t>In addition we also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</a:rPr>
              <a:t>teach the computer to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</a:rPr>
              <a:t>recognize high priority figures.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08827" y="6764604"/>
            <a:ext cx="3810000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The computer  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recognizes over speeding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vehicles and fines the owner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of the vehicle.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55077" y="5777415"/>
            <a:ext cx="3804223" cy="44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</a:rPr>
              <a:t>Crash Site Detection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63600" y="6492506"/>
            <a:ext cx="3829050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The computer  also actively 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scans the road for accidents 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and if detected calls the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authoorities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77808">
        <p159:morph option="byObject"/>
      </p:transition>
    </mc:Choice>
    <mc:Fallback>
      <p:transition spd="slow" advTm="77808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2582" y="-94001"/>
            <a:ext cx="10558576" cy="274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59"/>
              </a:lnSpc>
            </a:pPr>
            <a:r>
              <a:rPr lang="en-US" sz="16042" spc="272">
                <a:solidFill>
                  <a:srgbClr val="FFFFFF"/>
                </a:solidFill>
                <a:latin typeface="Ara Hamah Alfidaa"/>
              </a:rPr>
              <a:t>Benifits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99277" y="4045768"/>
            <a:ext cx="800090" cy="1202563"/>
            <a:chOff x="0" y="0"/>
            <a:chExt cx="1066786" cy="1603418"/>
          </a:xfrm>
        </p:grpSpPr>
        <p:sp>
          <p:nvSpPr>
            <p:cNvPr id="5" name="Freeform 5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99277" y="5259205"/>
            <a:ext cx="800090" cy="1202563"/>
            <a:chOff x="0" y="0"/>
            <a:chExt cx="1066786" cy="1603418"/>
          </a:xfrm>
        </p:grpSpPr>
        <p:sp>
          <p:nvSpPr>
            <p:cNvPr id="8" name="Freeform 8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2582" y="6461769"/>
            <a:ext cx="800090" cy="1202563"/>
            <a:chOff x="0" y="0"/>
            <a:chExt cx="1066786" cy="1603418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80636" y="4045768"/>
            <a:ext cx="800090" cy="1202563"/>
            <a:chOff x="0" y="0"/>
            <a:chExt cx="1066786" cy="1603418"/>
          </a:xfrm>
        </p:grpSpPr>
        <p:sp>
          <p:nvSpPr>
            <p:cNvPr id="14" name="Freeform 14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5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80636" y="5248332"/>
            <a:ext cx="800090" cy="1202563"/>
            <a:chOff x="0" y="0"/>
            <a:chExt cx="1066786" cy="1603418"/>
          </a:xfrm>
        </p:grpSpPr>
        <p:sp>
          <p:nvSpPr>
            <p:cNvPr id="17" name="Freeform 17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6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5820" y="6476251"/>
            <a:ext cx="800090" cy="1202563"/>
            <a:chOff x="0" y="0"/>
            <a:chExt cx="1066786" cy="1603418"/>
          </a:xfrm>
        </p:grpSpPr>
        <p:sp>
          <p:nvSpPr>
            <p:cNvPr id="20" name="Freeform 20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7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22582" y="7678814"/>
            <a:ext cx="800090" cy="1202563"/>
            <a:chOff x="0" y="0"/>
            <a:chExt cx="1066786" cy="1603418"/>
          </a:xfrm>
        </p:grpSpPr>
        <p:sp>
          <p:nvSpPr>
            <p:cNvPr id="23" name="Freeform 23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4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858487" y="4443369"/>
            <a:ext cx="2302098" cy="65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6"/>
              </a:lnSpc>
            </a:pPr>
            <a:r>
              <a:rPr lang="en-US" sz="2473" spc="19">
                <a:solidFill>
                  <a:srgbClr val="FFFFFF"/>
                </a:solidFill>
                <a:latin typeface="TT Chocolates"/>
              </a:rPr>
              <a:t>Reduce Human labor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58487" y="5627799"/>
            <a:ext cx="2302098" cy="65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6"/>
              </a:lnSpc>
            </a:pPr>
            <a:r>
              <a:rPr lang="en-US" sz="2473" spc="19">
                <a:solidFill>
                  <a:srgbClr val="FFFFFF"/>
                </a:solidFill>
                <a:latin typeface="TT Chocolates"/>
              </a:rPr>
              <a:t>Fast decision making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58487" y="6812229"/>
            <a:ext cx="2302098" cy="65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6"/>
              </a:lnSpc>
            </a:pPr>
            <a:r>
              <a:rPr lang="en-US" sz="2473" spc="19">
                <a:solidFill>
                  <a:srgbClr val="FFFFFF"/>
                </a:solidFill>
                <a:latin typeface="TT Chocolates"/>
              </a:rPr>
              <a:t>Constantly active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42676" y="4443369"/>
            <a:ext cx="2302098" cy="65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6"/>
              </a:lnSpc>
            </a:pPr>
            <a:r>
              <a:rPr lang="en-US" sz="2473" spc="19">
                <a:solidFill>
                  <a:srgbClr val="FFFFFF"/>
                </a:solidFill>
                <a:latin typeface="TT Chocolates"/>
              </a:rPr>
              <a:t>Reduction of accidents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40605" y="5639780"/>
            <a:ext cx="2302098" cy="65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6"/>
              </a:lnSpc>
            </a:pPr>
            <a:r>
              <a:rPr lang="en-US" sz="2473" spc="19">
                <a:solidFill>
                  <a:srgbClr val="FFFFFF"/>
                </a:solidFill>
                <a:latin typeface="TT Chocolates"/>
              </a:rPr>
              <a:t>On time arrival to destination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58487" y="8029274"/>
            <a:ext cx="2302098" cy="65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6"/>
              </a:lnSpc>
            </a:pPr>
            <a:r>
              <a:rPr lang="en-US" sz="2473" spc="19">
                <a:solidFill>
                  <a:srgbClr val="FFFFFF"/>
                </a:solidFill>
                <a:latin typeface="TT Chocolates"/>
              </a:rPr>
              <a:t>Continuous machine learning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40605" y="6826665"/>
            <a:ext cx="2684874" cy="61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</a:rPr>
              <a:t>Friendly and reliable User Interface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11549">
        <p159:morph option="byObject"/>
      </p:transition>
    </mc:Choice>
    <mc:Fallback>
      <p:transition spd="slow" advTm="111549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868</Words>
  <Application>Microsoft Office PowerPoint</Application>
  <PresentationFormat>Custom</PresentationFormat>
  <Paragraphs>215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Open Sauce Light</vt:lpstr>
      <vt:lpstr>Ara Hamah Alfidaa</vt:lpstr>
      <vt:lpstr>Canva Sans</vt:lpstr>
      <vt:lpstr>Canva Sans Bold</vt:lpstr>
      <vt:lpstr>Open Sauce</vt:lpstr>
      <vt:lpstr>Poppins Light</vt:lpstr>
      <vt:lpstr>Calibri</vt:lpstr>
      <vt:lpstr>Open Sauce Medium</vt:lpstr>
      <vt:lpstr>Poppins</vt:lpstr>
      <vt:lpstr>TT Chocolates</vt:lpstr>
      <vt:lpstr>Computer Says 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traffic management</dc:title>
  <cp:lastModifiedBy>Alex Gyawali</cp:lastModifiedBy>
  <cp:revision>3</cp:revision>
  <dcterms:created xsi:type="dcterms:W3CDTF">2006-08-16T00:00:00Z</dcterms:created>
  <dcterms:modified xsi:type="dcterms:W3CDTF">2024-01-06T09:18:11Z</dcterms:modified>
  <dc:identifier>DAF5CC39edA</dc:identifier>
</cp:coreProperties>
</file>